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17" r:id="rId2"/>
    <p:sldId id="4218" r:id="rId3"/>
    <p:sldId id="2973" r:id="rId4"/>
    <p:sldId id="2971" r:id="rId5"/>
    <p:sldId id="2972" r:id="rId6"/>
    <p:sldId id="2969" r:id="rId7"/>
    <p:sldId id="4221" r:id="rId8"/>
    <p:sldId id="4220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1163A1-AEFC-4255-AB1F-F1B519D0A636}" v="181" dt="2025-12-28T15:34:13.9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85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ndo Naoki" userId="b87f4f71-d89d-4596-bdde-176803d90c89" providerId="ADAL" clId="{24BBE595-659C-4088-B0C4-0B70C198CA90}"/>
    <pc:docChg chg="custSel addSld modSld sldOrd">
      <pc:chgData name="Bando Naoki" userId="b87f4f71-d89d-4596-bdde-176803d90c89" providerId="ADAL" clId="{24BBE595-659C-4088-B0C4-0B70C198CA90}" dt="2025-12-28T15:34:13.995" v="1176"/>
      <pc:docMkLst>
        <pc:docMk/>
      </pc:docMkLst>
      <pc:sldChg chg="modSp mod">
        <pc:chgData name="Bando Naoki" userId="b87f4f71-d89d-4596-bdde-176803d90c89" providerId="ADAL" clId="{24BBE595-659C-4088-B0C4-0B70C198CA90}" dt="2025-12-28T15:34:13.995" v="1176"/>
        <pc:sldMkLst>
          <pc:docMk/>
          <pc:sldMk cId="1502314300" sldId="4217"/>
        </pc:sldMkLst>
        <pc:spChg chg="mod">
          <ac:chgData name="Bando Naoki" userId="b87f4f71-d89d-4596-bdde-176803d90c89" providerId="ADAL" clId="{24BBE595-659C-4088-B0C4-0B70C198CA90}" dt="2025-12-28T15:34:13.995" v="1176"/>
          <ac:spMkLst>
            <pc:docMk/>
            <pc:sldMk cId="1502314300" sldId="4217"/>
            <ac:spMk id="6" creationId="{CB0EF0FF-7DA9-5816-4EA7-B4EEA85916C8}"/>
          </ac:spMkLst>
        </pc:spChg>
      </pc:sldChg>
      <pc:sldChg chg="modSp mod">
        <pc:chgData name="Bando Naoki" userId="b87f4f71-d89d-4596-bdde-176803d90c89" providerId="ADAL" clId="{24BBE595-659C-4088-B0C4-0B70C198CA90}" dt="2025-12-28T15:32:55.527" v="1156"/>
        <pc:sldMkLst>
          <pc:docMk/>
          <pc:sldMk cId="344425500" sldId="4220"/>
        </pc:sldMkLst>
        <pc:graphicFrameChg chg="mod modGraphic">
          <ac:chgData name="Bando Naoki" userId="b87f4f71-d89d-4596-bdde-176803d90c89" providerId="ADAL" clId="{24BBE595-659C-4088-B0C4-0B70C198CA90}" dt="2025-12-28T15:32:55.527" v="1156"/>
          <ac:graphicFrameMkLst>
            <pc:docMk/>
            <pc:sldMk cId="344425500" sldId="4220"/>
            <ac:graphicFrameMk id="5" creationId="{EFC88E0E-D9C8-4487-2BA4-8161E011D031}"/>
          </ac:graphicFrameMkLst>
        </pc:graphicFrameChg>
      </pc:sldChg>
      <pc:sldChg chg="addSp delSp modSp new mod ord modClrScheme chgLayout">
        <pc:chgData name="Bando Naoki" userId="b87f4f71-d89d-4596-bdde-176803d90c89" providerId="ADAL" clId="{24BBE595-659C-4088-B0C4-0B70C198CA90}" dt="2025-12-28T15:32:14.996" v="1094" actId="6549"/>
        <pc:sldMkLst>
          <pc:docMk/>
          <pc:sldMk cId="4293801442" sldId="4221"/>
        </pc:sldMkLst>
        <pc:spChg chg="del mod ord">
          <ac:chgData name="Bando Naoki" userId="b87f4f71-d89d-4596-bdde-176803d90c89" providerId="ADAL" clId="{24BBE595-659C-4088-B0C4-0B70C198CA90}" dt="2025-12-28T15:19:14.489" v="73" actId="700"/>
          <ac:spMkLst>
            <pc:docMk/>
            <pc:sldMk cId="4293801442" sldId="4221"/>
            <ac:spMk id="2" creationId="{060B3C6A-7C9E-693B-D1D0-15213530F73B}"/>
          </ac:spMkLst>
        </pc:spChg>
        <pc:spChg chg="add mod ord">
          <ac:chgData name="Bando Naoki" userId="b87f4f71-d89d-4596-bdde-176803d90c89" providerId="ADAL" clId="{24BBE595-659C-4088-B0C4-0B70C198CA90}" dt="2025-12-28T15:19:20.143" v="93"/>
          <ac:spMkLst>
            <pc:docMk/>
            <pc:sldMk cId="4293801442" sldId="4221"/>
            <ac:spMk id="3" creationId="{A036BA19-1930-3102-F6F9-8D03B49E6C65}"/>
          </ac:spMkLst>
        </pc:spChg>
        <pc:spChg chg="add mod ord">
          <ac:chgData name="Bando Naoki" userId="b87f4f71-d89d-4596-bdde-176803d90c89" providerId="ADAL" clId="{24BBE595-659C-4088-B0C4-0B70C198CA90}" dt="2025-12-28T15:32:14.996" v="1094" actId="6549"/>
          <ac:spMkLst>
            <pc:docMk/>
            <pc:sldMk cId="4293801442" sldId="4221"/>
            <ac:spMk id="4" creationId="{A3866C99-1525-EE0E-A605-76BA2928CA0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44E36F-7A4E-0DAD-7D64-32CD0E49D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6B557AB-C6FC-031A-2934-D833BA04E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17C881-A9FA-ED0E-62FA-663E08B08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4497-443D-48C3-ACFB-9E5FEBB90E21}" type="datetimeFigureOut">
              <a:rPr kumimoji="1" lang="ja-JP" altLang="en-US" smtClean="0"/>
              <a:t>2025/12/29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5C6D78-085B-D790-BB3C-C0F2484C3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A41F1B-AAB4-F175-3AED-8CD1B6889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160A-BC32-4A79-BAEC-D9C50109C4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9450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0CCA38-CDB1-5ECA-26CF-A57E46FCF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EDE08A4-4618-EA40-0E50-FC57D65F7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63B9315-B3BF-1F68-7487-AED625A46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4497-443D-48C3-ACFB-9E5FEBB90E21}" type="datetimeFigureOut">
              <a:rPr kumimoji="1" lang="ja-JP" altLang="en-US" smtClean="0"/>
              <a:t>2025/12/29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A90A45-7016-434D-26B1-FD491C080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97FD75E-29F8-0266-C914-F43D2BF5C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160A-BC32-4A79-BAEC-D9C50109C4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707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FB92942-E763-3D45-9C85-8ADAA2BF61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64D8F2C-B30F-8EA7-AF44-D8C945BE3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EF5A514-5EB5-1CF5-F844-469B033AA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4497-443D-48C3-ACFB-9E5FEBB90E21}" type="datetimeFigureOut">
              <a:rPr kumimoji="1" lang="ja-JP" altLang="en-US" smtClean="0"/>
              <a:t>2025/12/29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9A14DD-56C5-6C8E-B1C3-A71204D78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979EF2C-761C-465D-7AA7-8B759948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160A-BC32-4A79-BAEC-D9C50109C4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50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B63E0E-E337-D9A6-15B6-1E00B7ED6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77E8B6-9A08-44D1-6425-114BB1CE8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4C50FB-2052-735D-AB1E-F0A4955C6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4497-443D-48C3-ACFB-9E5FEBB90E21}" type="datetimeFigureOut">
              <a:rPr kumimoji="1" lang="ja-JP" altLang="en-US" smtClean="0"/>
              <a:t>2025/12/29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782DD1-075B-8410-06CC-1E3557898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D03589-B197-29DB-847C-A333C1C95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160A-BC32-4A79-BAEC-D9C50109C4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7779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E3A0D3-2B20-4C94-8C85-854301A0E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859727-96CC-23E2-09E7-236EF8646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1FD6238-F703-0584-8CFF-20AB19970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4497-443D-48C3-ACFB-9E5FEBB90E21}" type="datetimeFigureOut">
              <a:rPr kumimoji="1" lang="ja-JP" altLang="en-US" smtClean="0"/>
              <a:t>2025/12/29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878471-8A2D-3FBF-655D-B922CE99B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055A1FE-286E-91D0-E75A-B87EFAAB6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160A-BC32-4A79-BAEC-D9C50109C4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3808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BEB6FE-4FDE-6BDE-C2C1-F09460CCF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082829-65E8-14D4-7C59-BF3539ED99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33B78AF-E8BC-1546-EE49-B31DC21DC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A52BFD-62D7-20EC-1160-BC0EE662A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4497-443D-48C3-ACFB-9E5FEBB90E21}" type="datetimeFigureOut">
              <a:rPr kumimoji="1" lang="ja-JP" altLang="en-US" smtClean="0"/>
              <a:t>2025/12/29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FDCA570-927D-910E-D9CC-6B672112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9F675CF-C94E-1949-D682-0D9C371C4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160A-BC32-4A79-BAEC-D9C50109C4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502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8FE960-1AF6-E18D-1DD0-B83670CFC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0CF0697-A703-5B76-6979-11F80ADE2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089BD74-6DD0-21A4-CD4F-39968B737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D70E055-763C-6A21-FAFF-6D26AD508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ED14CB5-ECC1-4B15-CB5D-D2CD1F738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AE59315-3127-2B9B-235E-BD9F3F146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4497-443D-48C3-ACFB-9E5FEBB90E21}" type="datetimeFigureOut">
              <a:rPr kumimoji="1" lang="ja-JP" altLang="en-US" smtClean="0"/>
              <a:t>2025/12/29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7EB2EC5-6A8B-05CA-B220-8F8261A4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90AFFA5-56F3-2A16-D45F-45CC6E09C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160A-BC32-4A79-BAEC-D9C50109C4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2353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070BF-0689-CFC4-C292-8F0B3C094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98CE1F1-B094-F687-8212-6F977AACF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4497-443D-48C3-ACFB-9E5FEBB90E21}" type="datetimeFigureOut">
              <a:rPr kumimoji="1" lang="ja-JP" altLang="en-US" smtClean="0"/>
              <a:t>2025/12/29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ACE4208-C8D6-C9C9-1D81-43E742FC9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E7BFAA0-2861-8174-F863-17F8E220B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160A-BC32-4A79-BAEC-D9C50109C4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1457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D26837C-1D01-8F69-D686-71AC97F9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4497-443D-48C3-ACFB-9E5FEBB90E21}" type="datetimeFigureOut">
              <a:rPr kumimoji="1" lang="ja-JP" altLang="en-US" smtClean="0"/>
              <a:t>2025/12/29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AC65DB2-5B24-26C7-845A-B22D663D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E37603-C5FE-8E22-8C10-E1B901366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160A-BC32-4A79-BAEC-D9C50109C4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313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CDC0E1-7199-0952-6C28-067A26DB3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C106EBE-F66E-D9CB-3743-097F54591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A467E72-E6A1-4BC1-91AF-ABB1D63B7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23D76CB-758B-DA8A-C260-EB8F00294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4497-443D-48C3-ACFB-9E5FEBB90E21}" type="datetimeFigureOut">
              <a:rPr kumimoji="1" lang="ja-JP" altLang="en-US" smtClean="0"/>
              <a:t>2025/12/29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89B15E0-CCB6-FEC0-5EF7-B8A39060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858B84F-D8E0-1C33-79B9-A5045A304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160A-BC32-4A79-BAEC-D9C50109C4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2118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7F3362-016C-119F-3C24-4E70AC645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42E6DE5-E4F6-E5CB-8AE5-C90CEEF673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773C49F-8560-8494-77A3-B27813E22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8CD32D6-4B20-DE1E-C8E7-F3F1BD19C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4497-443D-48C3-ACFB-9E5FEBB90E21}" type="datetimeFigureOut">
              <a:rPr kumimoji="1" lang="ja-JP" altLang="en-US" smtClean="0"/>
              <a:t>2025/12/29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D5290F1-F5BF-6172-9DF9-8FB4CFBC6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755D00C-F809-0CCA-2035-16C76A837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160A-BC32-4A79-BAEC-D9C50109C4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653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F350467-EF21-C7CD-3A8E-2520A3715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0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5D68EA-6410-9CA4-F107-501A48774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46909"/>
            <a:ext cx="10515600" cy="4930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6AB08B-F38F-6A6F-994D-B4E8E26CA9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B4497-443D-48C3-ACFB-9E5FEBB90E21}" type="datetimeFigureOut">
              <a:rPr kumimoji="1" lang="ja-JP" altLang="en-US" smtClean="0"/>
              <a:t>2025/12/29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2ACCF9-AA76-E5C7-A752-97C08E6F2C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77033D-DB5A-09CF-29DC-D901F376C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F160A-BC32-4A79-BAEC-D9C50109C4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621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4609D174-0D5C-12BE-A7D5-08C1EF1B3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400" dirty="0"/>
              <a:t>教育用資料：インシデントかも？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CB0EF0FF-7DA9-5816-4EA7-B4EEA85916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一般企業向け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C5D05A9-D39A-34C4-0BAA-D54804395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6B9D-8F54-47A5-80F2-573EFA04B766}" type="datetime1">
              <a:rPr kumimoji="1" lang="ja-JP" altLang="en-US" smtClean="0"/>
              <a:t>2025/12/29</a:t>
            </a:fld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C74100-C7EF-9C4D-856A-1A3B7DF4F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A228-E057-410B-84AC-6ED2CFFA429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2314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5C8EC9-2982-7CAA-015A-52683FD04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ランサムウェアの脅迫状</a:t>
            </a:r>
          </a:p>
        </p:txBody>
      </p:sp>
      <p:pic>
        <p:nvPicPr>
          <p:cNvPr id="2050" name="Picture 2" descr="ランサムウェア「LockBit 2.0」の脅迫画面">
            <a:extLst>
              <a:ext uri="{FF2B5EF4-FFF2-40B4-BE49-F238E27FC236}">
                <a16:creationId xmlns:a16="http://schemas.microsoft.com/office/drawing/2014/main" id="{14272937-8D03-F705-9192-DF6BEC6CF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72979"/>
            <a:ext cx="5435379" cy="29456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91C12BC-068A-28A6-0FE0-8248C13A7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720" y="152400"/>
            <a:ext cx="3693459" cy="296014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ABF028B-94C0-0EA8-F188-6BE6E68F2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258157"/>
            <a:ext cx="5744611" cy="32447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A18C948-6579-6863-FB0F-D0744AF45792}"/>
              </a:ext>
            </a:extLst>
          </p:cNvPr>
          <p:cNvSpPr txBox="1"/>
          <p:nvPr/>
        </p:nvSpPr>
        <p:spPr>
          <a:xfrm>
            <a:off x="610394" y="5105400"/>
            <a:ext cx="5383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accent6"/>
                </a:solidFill>
              </a:rPr>
              <a:t>こんな表示をみつけたら</a:t>
            </a:r>
            <a:endParaRPr lang="en-US" altLang="ja-JP" sz="2000" b="1" dirty="0">
              <a:solidFill>
                <a:schemeClr val="accent6"/>
              </a:solidFill>
            </a:endParaRPr>
          </a:p>
          <a:p>
            <a:r>
              <a:rPr lang="en-US" altLang="ja-JP" sz="2000" b="1" dirty="0">
                <a:solidFill>
                  <a:schemeClr val="accent6"/>
                </a:solidFill>
              </a:rPr>
              <a:t>24</a:t>
            </a:r>
            <a:r>
              <a:rPr lang="ja-JP" altLang="en-US" sz="2000" b="1" dirty="0">
                <a:solidFill>
                  <a:schemeClr val="accent6"/>
                </a:solidFill>
              </a:rPr>
              <a:t>時間</a:t>
            </a:r>
            <a:r>
              <a:rPr lang="en-US" altLang="ja-JP" sz="2000" b="1" dirty="0">
                <a:solidFill>
                  <a:schemeClr val="accent6"/>
                </a:solidFill>
              </a:rPr>
              <a:t>365</a:t>
            </a:r>
            <a:r>
              <a:rPr lang="ja-JP" altLang="en-US" sz="2000" b="1" dirty="0">
                <a:solidFill>
                  <a:schemeClr val="accent6"/>
                </a:solidFill>
              </a:rPr>
              <a:t>日 問わず、事務局総務当直</a:t>
            </a:r>
            <a:endParaRPr lang="en-US" altLang="ja-JP" sz="2000" b="1" dirty="0">
              <a:solidFill>
                <a:schemeClr val="accent6"/>
              </a:solidFill>
            </a:endParaRPr>
          </a:p>
          <a:p>
            <a:r>
              <a:rPr lang="ja-JP" altLang="en-US" sz="2000" b="1" dirty="0">
                <a:solidFill>
                  <a:schemeClr val="accent6"/>
                </a:solidFill>
              </a:rPr>
              <a:t>内線 </a:t>
            </a:r>
            <a:r>
              <a:rPr lang="en-US" altLang="ja-JP" sz="2000" b="1" dirty="0">
                <a:solidFill>
                  <a:schemeClr val="accent6"/>
                </a:solidFill>
              </a:rPr>
              <a:t>xxx</a:t>
            </a:r>
            <a:r>
              <a:rPr lang="ja-JP" altLang="en-US" sz="2000" b="1" dirty="0">
                <a:solidFill>
                  <a:schemeClr val="accent6"/>
                </a:solidFill>
              </a:rPr>
              <a:t> に連絡してください！</a:t>
            </a:r>
            <a:br>
              <a:rPr lang="en-US" altLang="ja-JP" sz="2000" b="1" dirty="0">
                <a:solidFill>
                  <a:schemeClr val="accent6"/>
                </a:solidFill>
              </a:rPr>
            </a:br>
            <a:r>
              <a:rPr lang="en-US" altLang="ja-JP" sz="2000" b="1" dirty="0">
                <a:solidFill>
                  <a:schemeClr val="accent6"/>
                </a:solidFill>
              </a:rPr>
              <a:t>PC</a:t>
            </a:r>
            <a:r>
              <a:rPr lang="ja-JP" altLang="en-US" sz="2000" b="1" dirty="0">
                <a:solidFill>
                  <a:schemeClr val="accent6"/>
                </a:solidFill>
              </a:rPr>
              <a:t> をネットワークから切り離して下さい。</a:t>
            </a:r>
          </a:p>
        </p:txBody>
      </p:sp>
    </p:spTree>
    <p:extLst>
      <p:ext uri="{BB962C8B-B14F-4D97-AF65-F5344CB8AC3E}">
        <p14:creationId xmlns:p14="http://schemas.microsoft.com/office/powerpoint/2010/main" val="3027926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521832-7C7F-FAFB-4ECC-EFA31B96D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ランサムウェア感染時の 拡張子 の特徴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A9AFA1B-E99E-7C1D-22AF-F996CA691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6B9D-8F54-47A5-80F2-573EFA04B766}" type="datetime1">
              <a:rPr kumimoji="1" lang="ja-JP" altLang="en-US" smtClean="0"/>
              <a:t>2025/12/29</a:t>
            </a:fld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9D88F5-C359-A98A-8E29-A8AE832D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A228-E057-410B-84AC-6ED2CFFA4292}" type="slidenum">
              <a:rPr kumimoji="1" lang="ja-JP" altLang="en-US" smtClean="0"/>
              <a:t>3</a:t>
            </a:fld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94ED6646-187F-19AD-8F32-3030E72FA922}"/>
              </a:ext>
            </a:extLst>
          </p:cNvPr>
          <p:cNvGrpSpPr/>
          <p:nvPr/>
        </p:nvGrpSpPr>
        <p:grpSpPr>
          <a:xfrm>
            <a:off x="5980534" y="2645805"/>
            <a:ext cx="5537275" cy="3710545"/>
            <a:chOff x="5962949" y="2007823"/>
            <a:chExt cx="5537275" cy="3710545"/>
          </a:xfrm>
        </p:grpSpPr>
        <p:pic>
          <p:nvPicPr>
            <p:cNvPr id="7" name="図 6" descr="新聞の記事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56F0C85-5378-F851-FED0-AE0FE2F32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2949" y="2007823"/>
              <a:ext cx="5537275" cy="3710545"/>
            </a:xfrm>
            <a:prstGeom prst="rect">
              <a:avLst/>
            </a:prstGeom>
          </p:spPr>
        </p:pic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815543F2-0622-BA7C-21AC-997DC8832B5C}"/>
                </a:ext>
              </a:extLst>
            </p:cNvPr>
            <p:cNvSpPr/>
            <p:nvPr/>
          </p:nvSpPr>
          <p:spPr bwMode="auto">
            <a:xfrm>
              <a:off x="9418032" y="2007823"/>
              <a:ext cx="662781" cy="28154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4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10E2C23-C776-4A04-CE44-847F12AEA797}"/>
              </a:ext>
            </a:extLst>
          </p:cNvPr>
          <p:cNvSpPr txBox="1"/>
          <p:nvPr/>
        </p:nvSpPr>
        <p:spPr>
          <a:xfrm>
            <a:off x="427513" y="2289368"/>
            <a:ext cx="5383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accent6"/>
                </a:solidFill>
              </a:rPr>
              <a:t>見慣れない拡張子が大量にあったら</a:t>
            </a:r>
            <a:endParaRPr lang="en-US" altLang="ja-JP" sz="2000" b="1" dirty="0">
              <a:solidFill>
                <a:schemeClr val="accent6"/>
              </a:solidFill>
            </a:endParaRPr>
          </a:p>
          <a:p>
            <a:r>
              <a:rPr lang="en-US" altLang="ja-JP" sz="2000" b="1" dirty="0">
                <a:solidFill>
                  <a:schemeClr val="accent6"/>
                </a:solidFill>
              </a:rPr>
              <a:t>24</a:t>
            </a:r>
            <a:r>
              <a:rPr lang="ja-JP" altLang="en-US" sz="2000" b="1" dirty="0">
                <a:solidFill>
                  <a:schemeClr val="accent6"/>
                </a:solidFill>
              </a:rPr>
              <a:t>時間</a:t>
            </a:r>
            <a:r>
              <a:rPr lang="en-US" altLang="ja-JP" sz="2000" b="1" dirty="0">
                <a:solidFill>
                  <a:schemeClr val="accent6"/>
                </a:solidFill>
              </a:rPr>
              <a:t>365</a:t>
            </a:r>
            <a:r>
              <a:rPr lang="ja-JP" altLang="en-US" sz="2000" b="1" dirty="0">
                <a:solidFill>
                  <a:schemeClr val="accent6"/>
                </a:solidFill>
              </a:rPr>
              <a:t>日問わず、事務局総務当直</a:t>
            </a:r>
            <a:endParaRPr lang="en-US" altLang="ja-JP" sz="2000" b="1" dirty="0">
              <a:solidFill>
                <a:schemeClr val="accent6"/>
              </a:solidFill>
            </a:endParaRPr>
          </a:p>
          <a:p>
            <a:r>
              <a:rPr lang="ja-JP" altLang="en-US" sz="2000" b="1" dirty="0">
                <a:solidFill>
                  <a:schemeClr val="accent6"/>
                </a:solidFill>
              </a:rPr>
              <a:t>内線 </a:t>
            </a:r>
            <a:r>
              <a:rPr lang="en-US" altLang="ja-JP" sz="2000" b="1" dirty="0">
                <a:solidFill>
                  <a:schemeClr val="accent6"/>
                </a:solidFill>
              </a:rPr>
              <a:t>xxx</a:t>
            </a:r>
            <a:r>
              <a:rPr lang="ja-JP" altLang="en-US" sz="2000" b="1" dirty="0">
                <a:solidFill>
                  <a:schemeClr val="accent6"/>
                </a:solidFill>
              </a:rPr>
              <a:t> に連絡してください！</a:t>
            </a:r>
            <a:br>
              <a:rPr lang="en-US" altLang="ja-JP" sz="2000" b="1" dirty="0">
                <a:solidFill>
                  <a:schemeClr val="accent6"/>
                </a:solidFill>
              </a:rPr>
            </a:br>
            <a:r>
              <a:rPr lang="en-US" altLang="ja-JP" sz="2000" b="1" dirty="0">
                <a:solidFill>
                  <a:schemeClr val="accent6"/>
                </a:solidFill>
              </a:rPr>
              <a:t>PC</a:t>
            </a:r>
            <a:r>
              <a:rPr lang="ja-JP" altLang="en-US" sz="2000" b="1" dirty="0">
                <a:solidFill>
                  <a:schemeClr val="accent6"/>
                </a:solidFill>
              </a:rPr>
              <a:t> をネットワークから切り離して下さい。</a:t>
            </a:r>
          </a:p>
        </p:txBody>
      </p:sp>
      <p:sp>
        <p:nvSpPr>
          <p:cNvPr id="9" name="吹き出し: 四角形 8">
            <a:extLst>
              <a:ext uri="{FF2B5EF4-FFF2-40B4-BE49-F238E27FC236}">
                <a16:creationId xmlns:a16="http://schemas.microsoft.com/office/drawing/2014/main" id="{6F1256F2-9B4D-CF15-2CED-DC7B565810EB}"/>
              </a:ext>
            </a:extLst>
          </p:cNvPr>
          <p:cNvSpPr/>
          <p:nvPr/>
        </p:nvSpPr>
        <p:spPr>
          <a:xfrm>
            <a:off x="8610600" y="1472691"/>
            <a:ext cx="3171092" cy="756138"/>
          </a:xfrm>
          <a:prstGeom prst="wedgeRectCallout">
            <a:avLst>
              <a:gd name="adj1" fmla="val -13937"/>
              <a:gd name="adj2" fmla="val 9801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同じ拡張子が大量に存在する</a:t>
            </a:r>
          </a:p>
        </p:txBody>
      </p:sp>
    </p:spTree>
    <p:extLst>
      <p:ext uri="{BB962C8B-B14F-4D97-AF65-F5344CB8AC3E}">
        <p14:creationId xmlns:p14="http://schemas.microsoft.com/office/powerpoint/2010/main" val="1475244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426F2E-65AF-F2C2-4C74-7A893D8B6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ウイルス感染の場合の警告メッセージ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E424519-9A68-A639-4409-488E5D0B5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3E3FE3-A6B5-44C7-8877-C2628442FE91}" type="slidenum">
              <a:rPr lang="ja-JP" altLang="en-US" smtClean="0"/>
              <a:pPr/>
              <a:t>4</a:t>
            </a:fld>
            <a:endParaRPr kumimoji="1" lang="ja-JP" altLang="en-US"/>
          </a:p>
        </p:txBody>
      </p:sp>
      <p:pic>
        <p:nvPicPr>
          <p:cNvPr id="5" name="図 4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3CC13841-7440-4D4E-3876-998416A06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784" y="1256998"/>
            <a:ext cx="3877216" cy="2172003"/>
          </a:xfrm>
          <a:prstGeom prst="rect">
            <a:avLst/>
          </a:prstGeom>
        </p:spPr>
      </p:pic>
      <p:pic>
        <p:nvPicPr>
          <p:cNvPr id="7" name="図 6" descr="テキスト&#10;&#10;自動的に生成された説明">
            <a:extLst>
              <a:ext uri="{FF2B5EF4-FFF2-40B4-BE49-F238E27FC236}">
                <a16:creationId xmlns:a16="http://schemas.microsoft.com/office/drawing/2014/main" id="{AFFFB49B-211B-D634-6AE3-33C501C66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062" y="3533593"/>
            <a:ext cx="3229426" cy="2610214"/>
          </a:xfrm>
          <a:prstGeom prst="rect">
            <a:avLst/>
          </a:prstGeom>
        </p:spPr>
      </p:pic>
      <p:pic>
        <p:nvPicPr>
          <p:cNvPr id="9" name="図 8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E2272854-3230-C193-78A0-79B6D1726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0809" y="1256998"/>
            <a:ext cx="3543795" cy="2114845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600FA47-CFE8-D662-A402-8019EB5008C3}"/>
              </a:ext>
            </a:extLst>
          </p:cNvPr>
          <p:cNvSpPr txBox="1"/>
          <p:nvPr/>
        </p:nvSpPr>
        <p:spPr>
          <a:xfrm>
            <a:off x="6380078" y="4939282"/>
            <a:ext cx="5383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accent6"/>
                </a:solidFill>
              </a:rPr>
              <a:t>こんな表示をみつけたら</a:t>
            </a:r>
            <a:endParaRPr lang="en-US" altLang="ja-JP" sz="2000" b="1" dirty="0">
              <a:solidFill>
                <a:schemeClr val="accent6"/>
              </a:solidFill>
            </a:endParaRPr>
          </a:p>
          <a:p>
            <a:r>
              <a:rPr lang="en-US" altLang="ja-JP" sz="2000" b="1" dirty="0">
                <a:solidFill>
                  <a:schemeClr val="accent6"/>
                </a:solidFill>
              </a:rPr>
              <a:t>24</a:t>
            </a:r>
            <a:r>
              <a:rPr lang="ja-JP" altLang="en-US" sz="2000" b="1" dirty="0">
                <a:solidFill>
                  <a:schemeClr val="accent6"/>
                </a:solidFill>
              </a:rPr>
              <a:t>時間</a:t>
            </a:r>
            <a:r>
              <a:rPr lang="en-US" altLang="ja-JP" sz="2000" b="1" dirty="0">
                <a:solidFill>
                  <a:schemeClr val="accent6"/>
                </a:solidFill>
              </a:rPr>
              <a:t>365</a:t>
            </a:r>
            <a:r>
              <a:rPr lang="ja-JP" altLang="en-US" sz="2000" b="1" dirty="0">
                <a:solidFill>
                  <a:schemeClr val="accent6"/>
                </a:solidFill>
              </a:rPr>
              <a:t>日問わず、事務局総務当直</a:t>
            </a:r>
            <a:endParaRPr lang="en-US" altLang="ja-JP" sz="2000" b="1" dirty="0">
              <a:solidFill>
                <a:schemeClr val="accent6"/>
              </a:solidFill>
            </a:endParaRPr>
          </a:p>
          <a:p>
            <a:r>
              <a:rPr lang="ja-JP" altLang="en-US" sz="2000" b="1" dirty="0">
                <a:solidFill>
                  <a:schemeClr val="accent6"/>
                </a:solidFill>
              </a:rPr>
              <a:t>内線 </a:t>
            </a:r>
            <a:r>
              <a:rPr lang="en-US" altLang="ja-JP" sz="2000" b="1" dirty="0">
                <a:solidFill>
                  <a:schemeClr val="accent6"/>
                </a:solidFill>
              </a:rPr>
              <a:t>xxx</a:t>
            </a:r>
            <a:r>
              <a:rPr lang="ja-JP" altLang="en-US" sz="2000" b="1" dirty="0">
                <a:solidFill>
                  <a:schemeClr val="accent6"/>
                </a:solidFill>
              </a:rPr>
              <a:t> に連絡してください！</a:t>
            </a:r>
            <a:br>
              <a:rPr lang="en-US" altLang="ja-JP" sz="2000" b="1" dirty="0">
                <a:solidFill>
                  <a:schemeClr val="accent6"/>
                </a:solidFill>
              </a:rPr>
            </a:br>
            <a:r>
              <a:rPr lang="en-US" altLang="ja-JP" sz="2000" b="1" dirty="0">
                <a:solidFill>
                  <a:schemeClr val="accent6"/>
                </a:solidFill>
              </a:rPr>
              <a:t>PC</a:t>
            </a:r>
            <a:r>
              <a:rPr lang="ja-JP" altLang="en-US" sz="2000" b="1" dirty="0">
                <a:solidFill>
                  <a:schemeClr val="accent6"/>
                </a:solidFill>
              </a:rPr>
              <a:t> をネットワークから切り離して下さい。</a:t>
            </a:r>
          </a:p>
        </p:txBody>
      </p:sp>
    </p:spTree>
    <p:extLst>
      <p:ext uri="{BB962C8B-B14F-4D97-AF65-F5344CB8AC3E}">
        <p14:creationId xmlns:p14="http://schemas.microsoft.com/office/powerpoint/2010/main" val="1134349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0ABDAC-F6EA-73D7-9203-CBE02D452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LAN</a:t>
            </a:r>
            <a:r>
              <a:rPr kumimoji="1" lang="ja-JP" altLang="en-US" dirty="0"/>
              <a:t> ケーブルの抜線方法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2AB63D3A-CA92-C24D-BDD4-8AE4EFA91BC6}"/>
              </a:ext>
            </a:extLst>
          </p:cNvPr>
          <p:cNvGrpSpPr/>
          <p:nvPr/>
        </p:nvGrpSpPr>
        <p:grpSpPr>
          <a:xfrm>
            <a:off x="2722470" y="1219200"/>
            <a:ext cx="3182471" cy="5109882"/>
            <a:chOff x="2722470" y="874059"/>
            <a:chExt cx="3182471" cy="5109882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91726E67-4708-B14F-388E-D936922F9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488" r="4222"/>
            <a:stretch/>
          </p:blipFill>
          <p:spPr>
            <a:xfrm>
              <a:off x="2722470" y="874059"/>
              <a:ext cx="3182471" cy="5109882"/>
            </a:xfrm>
            <a:prstGeom prst="rect">
              <a:avLst/>
            </a:prstGeom>
          </p:spPr>
        </p:pic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96102B69-3F8F-F42A-1833-29C18C549809}"/>
                </a:ext>
              </a:extLst>
            </p:cNvPr>
            <p:cNvSpPr/>
            <p:nvPr/>
          </p:nvSpPr>
          <p:spPr>
            <a:xfrm>
              <a:off x="3224493" y="4164107"/>
              <a:ext cx="815788" cy="92336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5" name="吹き出し: 四角形 4">
            <a:extLst>
              <a:ext uri="{FF2B5EF4-FFF2-40B4-BE49-F238E27FC236}">
                <a16:creationId xmlns:a16="http://schemas.microsoft.com/office/drawing/2014/main" id="{25494332-7503-C482-0E43-5964F0A87B56}"/>
              </a:ext>
            </a:extLst>
          </p:cNvPr>
          <p:cNvSpPr/>
          <p:nvPr/>
        </p:nvSpPr>
        <p:spPr>
          <a:xfrm>
            <a:off x="6735297" y="3390339"/>
            <a:ext cx="2551578" cy="954742"/>
          </a:xfrm>
          <a:prstGeom prst="wedgeRectCallout">
            <a:avLst>
              <a:gd name="adj1" fmla="val -164248"/>
              <a:gd name="adj2" fmla="val 10850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/>
              <a:t>ツメを押しながら引き抜くと</a:t>
            </a:r>
            <a:r>
              <a:rPr lang="en-US" altLang="ja-JP"/>
              <a:t>LAN</a:t>
            </a:r>
            <a:r>
              <a:rPr lang="ja-JP" altLang="en-US"/>
              <a:t>ケーブルを抜線できます。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1F04B23-4A9B-586E-10A5-61014B14D2F2}"/>
              </a:ext>
            </a:extLst>
          </p:cNvPr>
          <p:cNvSpPr txBox="1"/>
          <p:nvPr/>
        </p:nvSpPr>
        <p:spPr>
          <a:xfrm>
            <a:off x="6630523" y="1800226"/>
            <a:ext cx="3504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>
                <a:solidFill>
                  <a:schemeClr val="accent6"/>
                </a:solidFill>
              </a:rPr>
              <a:t>前のページのような表示を</a:t>
            </a:r>
            <a:br>
              <a:rPr lang="en-US" altLang="ja-JP" b="1">
                <a:solidFill>
                  <a:schemeClr val="accent6"/>
                </a:solidFill>
              </a:rPr>
            </a:br>
            <a:r>
              <a:rPr lang="ja-JP" altLang="en-US" b="1">
                <a:solidFill>
                  <a:schemeClr val="accent6"/>
                </a:solidFill>
              </a:rPr>
              <a:t>みかけたら、躊躇せず、</a:t>
            </a:r>
            <a:r>
              <a:rPr lang="en-US" altLang="ja-JP" b="1">
                <a:solidFill>
                  <a:schemeClr val="accent6"/>
                </a:solidFill>
              </a:rPr>
              <a:t>LAN</a:t>
            </a:r>
            <a:r>
              <a:rPr lang="ja-JP" altLang="en-US" b="1">
                <a:solidFill>
                  <a:schemeClr val="accent6"/>
                </a:solidFill>
              </a:rPr>
              <a:t>ケーブルを抜線して下さい。</a:t>
            </a:r>
          </a:p>
        </p:txBody>
      </p:sp>
    </p:spTree>
    <p:extLst>
      <p:ext uri="{BB962C8B-B14F-4D97-AF65-F5344CB8AC3E}">
        <p14:creationId xmlns:p14="http://schemas.microsoft.com/office/powerpoint/2010/main" val="2849767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740EF61C-6FA7-CFB2-5242-FC9536B7F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/>
              <a:t>無線 </a:t>
            </a:r>
            <a:r>
              <a:rPr kumimoji="1" lang="en-US" altLang="ja-JP" b="1" dirty="0"/>
              <a:t>LAN</a:t>
            </a:r>
            <a:r>
              <a:rPr kumimoji="1" lang="ja-JP" altLang="en-US" b="1" dirty="0"/>
              <a:t> の停止方法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22EAA4-F693-6761-706D-84C55FF98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3E3FE3-A6B5-44C7-8877-C2628442FE91}" type="slidenum">
              <a:rPr lang="ja-JP" altLang="en-US" smtClean="0"/>
              <a:pPr/>
              <a:t>6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5BA093F-0E87-E10F-3317-F450E7D36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313" y="2002240"/>
            <a:ext cx="3059992" cy="327914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A3551EE-3188-FE2F-EE5F-56D04E4FD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589" y="2002239"/>
            <a:ext cx="2995059" cy="3271026"/>
          </a:xfrm>
          <a:prstGeom prst="rect">
            <a:avLst/>
          </a:prstGeom>
        </p:spPr>
      </p:pic>
      <p:sp>
        <p:nvSpPr>
          <p:cNvPr id="8" name="吹き出し: 四角形 7">
            <a:extLst>
              <a:ext uri="{FF2B5EF4-FFF2-40B4-BE49-F238E27FC236}">
                <a16:creationId xmlns:a16="http://schemas.microsoft.com/office/drawing/2014/main" id="{D7B7074E-5707-E44D-5124-E2EC20886AFE}"/>
              </a:ext>
            </a:extLst>
          </p:cNvPr>
          <p:cNvSpPr/>
          <p:nvPr/>
        </p:nvSpPr>
        <p:spPr>
          <a:xfrm>
            <a:off x="2802111" y="5775046"/>
            <a:ext cx="2676914" cy="641350"/>
          </a:xfrm>
          <a:prstGeom prst="wedgeRectCallout">
            <a:avLst>
              <a:gd name="adj1" fmla="val -1321"/>
              <a:gd name="adj2" fmla="val -14621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/>
              <a:t>画面右下をクリックし </a:t>
            </a:r>
            <a:r>
              <a:rPr lang="en-US" altLang="ja-JP"/>
              <a:t>Wi-Fi</a:t>
            </a:r>
            <a:r>
              <a:rPr lang="ja-JP" altLang="en-US"/>
              <a:t> 設定を表示する</a:t>
            </a:r>
          </a:p>
        </p:txBody>
      </p:sp>
      <p:sp>
        <p:nvSpPr>
          <p:cNvPr id="9" name="吹き出し: 四角形 8">
            <a:extLst>
              <a:ext uri="{FF2B5EF4-FFF2-40B4-BE49-F238E27FC236}">
                <a16:creationId xmlns:a16="http://schemas.microsoft.com/office/drawing/2014/main" id="{DA715A7D-2DE1-E908-6C01-351EB79E5A2D}"/>
              </a:ext>
            </a:extLst>
          </p:cNvPr>
          <p:cNvSpPr/>
          <p:nvPr/>
        </p:nvSpPr>
        <p:spPr>
          <a:xfrm>
            <a:off x="7204808" y="838200"/>
            <a:ext cx="3005992" cy="738419"/>
          </a:xfrm>
          <a:prstGeom prst="wedgeRectCallout">
            <a:avLst>
              <a:gd name="adj1" fmla="val -49561"/>
              <a:gd name="adj2" fmla="val 16346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ja-JP" altLang="en-US"/>
              <a:t>マークをクリックすると</a:t>
            </a:r>
            <a:br>
              <a:rPr lang="en-US" altLang="ja-JP"/>
            </a:br>
            <a:r>
              <a:rPr lang="en-US" altLang="ja-JP"/>
              <a:t>Wi-Fi</a:t>
            </a:r>
            <a:r>
              <a:rPr lang="ja-JP" altLang="en-US"/>
              <a:t> が停止する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80D46AC-8E03-4339-2578-B1DB9C55CDF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7255867" y="948117"/>
            <a:ext cx="329489" cy="245279"/>
          </a:xfrm>
          <a:prstGeom prst="rect">
            <a:avLst/>
          </a:prstGeom>
        </p:spPr>
      </p:pic>
      <p:sp>
        <p:nvSpPr>
          <p:cNvPr id="11" name="矢印: 右 10">
            <a:extLst>
              <a:ext uri="{FF2B5EF4-FFF2-40B4-BE49-F238E27FC236}">
                <a16:creationId xmlns:a16="http://schemas.microsoft.com/office/drawing/2014/main" id="{6699B4C8-A659-DF3E-5F97-3000744BB647}"/>
              </a:ext>
            </a:extLst>
          </p:cNvPr>
          <p:cNvSpPr/>
          <p:nvPr/>
        </p:nvSpPr>
        <p:spPr>
          <a:xfrm>
            <a:off x="5562601" y="3162300"/>
            <a:ext cx="885825" cy="666750"/>
          </a:xfrm>
          <a:prstGeom prst="rightArrow">
            <a:avLst/>
          </a:prstGeom>
          <a:solidFill>
            <a:srgbClr val="B2760F"/>
          </a:solidFill>
          <a:ln>
            <a:solidFill>
              <a:srgbClr val="B276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1605B1E4-195F-3AD9-364C-91B05C7B039F}"/>
              </a:ext>
            </a:extLst>
          </p:cNvPr>
          <p:cNvSpPr/>
          <p:nvPr/>
        </p:nvSpPr>
        <p:spPr>
          <a:xfrm>
            <a:off x="7301025" y="5775046"/>
            <a:ext cx="1740892" cy="572863"/>
          </a:xfrm>
          <a:prstGeom prst="wedgeRectCallout">
            <a:avLst>
              <a:gd name="adj1" fmla="val 16428"/>
              <a:gd name="adj2" fmla="val -14756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/>
              <a:t>Wi-Fi</a:t>
            </a:r>
            <a:r>
              <a:rPr lang="ja-JP" altLang="en-US"/>
              <a:t> が停止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3D80F7F-D480-BBA7-B51E-F9825EEC379B}"/>
              </a:ext>
            </a:extLst>
          </p:cNvPr>
          <p:cNvSpPr txBox="1"/>
          <p:nvPr/>
        </p:nvSpPr>
        <p:spPr>
          <a:xfrm>
            <a:off x="163514" y="1346498"/>
            <a:ext cx="3182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accent6"/>
                </a:solidFill>
              </a:rPr>
              <a:t>前のページのような表示をみかけたら、躊躇せず、</a:t>
            </a:r>
            <a:r>
              <a:rPr lang="en-US" altLang="ja-JP" b="1" dirty="0">
                <a:solidFill>
                  <a:schemeClr val="accent6"/>
                </a:solidFill>
              </a:rPr>
              <a:t>Wi-Fi</a:t>
            </a:r>
            <a:r>
              <a:rPr lang="ja-JP" altLang="en-US" b="1" dirty="0">
                <a:solidFill>
                  <a:schemeClr val="accent6"/>
                </a:solidFill>
              </a:rPr>
              <a:t>を停止して下さい。</a:t>
            </a:r>
          </a:p>
        </p:txBody>
      </p:sp>
    </p:spTree>
    <p:extLst>
      <p:ext uri="{BB962C8B-B14F-4D97-AF65-F5344CB8AC3E}">
        <p14:creationId xmlns:p14="http://schemas.microsoft.com/office/powerpoint/2010/main" val="3282860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A036BA19-1930-3102-F6F9-8D03B49E6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やっては、いけない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3866C99-1525-EE0E-A605-76BA2928C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6908"/>
            <a:ext cx="10515600" cy="53634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ja-JP" altLang="en-US" sz="2400" dirty="0"/>
              <a:t>証拠保全を優先してください。以下の行為は、調査の妨げとなり、原因究明に基づく復旧方針策定を阻害します。</a:t>
            </a:r>
            <a:endParaRPr lang="en-US" altLang="ja-JP" sz="24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ja-JP" altLang="en-US" sz="2000" dirty="0"/>
              <a:t>再起動やシャットダウンはしない</a:t>
            </a:r>
            <a:endParaRPr lang="en-US" altLang="ja-JP" sz="2000" dirty="0"/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ja-JP" altLang="en-US" sz="1800" dirty="0"/>
              <a:t>次回、起動時に「再暗号化」の可能性が高まり、起動そのものが困難になる事があります。</a:t>
            </a:r>
            <a:endParaRPr lang="en-US" altLang="ja-JP" sz="1800" dirty="0"/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ja-JP" altLang="en-US" sz="1800" dirty="0"/>
              <a:t>ログが失われ、調査の妨げになる事があります。</a:t>
            </a:r>
            <a:endParaRPr lang="en-US" altLang="ja-JP" sz="18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ja-JP" altLang="en-US" sz="2000" dirty="0"/>
              <a:t>初期化やウイルス対策ソフトでのスキャンはしない</a:t>
            </a:r>
            <a:endParaRPr lang="en-US" altLang="ja-JP" sz="2000" dirty="0"/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ja-JP" altLang="en-US" sz="1800" dirty="0"/>
              <a:t>ウイルスが消えてしまい、調査の妨げになる事があります。</a:t>
            </a:r>
            <a:endParaRPr lang="en-US" altLang="ja-JP" sz="18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ja-JP" sz="2000" dirty="0"/>
              <a:t>USB</a:t>
            </a:r>
            <a:r>
              <a:rPr lang="ja-JP" altLang="en-US" sz="2000" dirty="0"/>
              <a:t> メモリやリムーバブルメディアの切り離しはしない</a:t>
            </a:r>
            <a:endParaRPr lang="en-US" altLang="ja-JP" sz="2000" dirty="0"/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altLang="ja-JP" sz="1800" dirty="0"/>
              <a:t>USB</a:t>
            </a:r>
            <a:r>
              <a:rPr lang="ja-JP" altLang="en-US" sz="1800" dirty="0"/>
              <a:t> メモリにウイルスが存在している可能性があります。他の </a:t>
            </a:r>
            <a:r>
              <a:rPr lang="en-US" altLang="ja-JP" sz="1800" dirty="0"/>
              <a:t>PC</a:t>
            </a:r>
            <a:r>
              <a:rPr lang="ja-JP" altLang="en-US" sz="1800" dirty="0"/>
              <a:t> に接続すると感染が拡大する恐れがあります。切り離さず、そのままにしてください。</a:t>
            </a:r>
            <a:endParaRPr lang="en-US" altLang="ja-JP" sz="18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altLang="ja-JP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ja-JP" altLang="en-US" sz="2400" dirty="0"/>
              <a:t>ネットワークから切り離し、電源を入れたままにして下さい。</a:t>
            </a:r>
          </a:p>
        </p:txBody>
      </p:sp>
    </p:spTree>
    <p:extLst>
      <p:ext uri="{BB962C8B-B14F-4D97-AF65-F5344CB8AC3E}">
        <p14:creationId xmlns:p14="http://schemas.microsoft.com/office/powerpoint/2010/main" val="4293801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B9EE7A-1769-50C1-2C9C-95019D9D7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インシデント発生時の連絡先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185B7D7-E532-4BA4-121D-9C0DDE8DF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6B9D-8F54-47A5-80F2-573EFA04B766}" type="datetime1">
              <a:rPr kumimoji="1" lang="ja-JP" altLang="en-US" smtClean="0"/>
              <a:t>2025/12/29</a:t>
            </a:fld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1EAD42-6F5E-50AB-8FBB-29FE8CE40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A228-E057-410B-84AC-6ED2CFFA4292}" type="slidenum">
              <a:rPr kumimoji="1" lang="ja-JP" altLang="en-US" smtClean="0"/>
              <a:t>8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EFC88E0E-D9C8-4487-2BA4-8161E011D0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460301"/>
              </p:ext>
            </p:extLst>
          </p:nvPr>
        </p:nvGraphicFramePr>
        <p:xfrm>
          <a:off x="336176" y="1526490"/>
          <a:ext cx="11519647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0718">
                  <a:extLst>
                    <a:ext uri="{9D8B030D-6E8A-4147-A177-3AD203B41FA5}">
                      <a16:colId xmlns:a16="http://schemas.microsoft.com/office/drawing/2014/main" val="649279267"/>
                    </a:ext>
                  </a:extLst>
                </a:gridCol>
                <a:gridCol w="5024717">
                  <a:extLst>
                    <a:ext uri="{9D8B030D-6E8A-4147-A177-3AD203B41FA5}">
                      <a16:colId xmlns:a16="http://schemas.microsoft.com/office/drawing/2014/main" val="1250960324"/>
                    </a:ext>
                  </a:extLst>
                </a:gridCol>
                <a:gridCol w="2994212">
                  <a:extLst>
                    <a:ext uri="{9D8B030D-6E8A-4147-A177-3AD203B41FA5}">
                      <a16:colId xmlns:a16="http://schemas.microsoft.com/office/drawing/2014/main" val="20172990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/>
                        <a:t>通知先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/>
                        <a:t>電話番号・</a:t>
                      </a:r>
                      <a:r>
                        <a:rPr kumimoji="1" lang="en-US" altLang="ja-JP" sz="1400" b="1" dirty="0"/>
                        <a:t>URL</a:t>
                      </a:r>
                      <a:endParaRPr kumimoji="1" lang="ja-JP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/>
                        <a:t>備考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3681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b="0" dirty="0"/>
                        <a:t>XX</a:t>
                      </a:r>
                      <a:r>
                        <a:rPr kumimoji="1" lang="ja-JP" altLang="en-US" sz="1400" b="0" dirty="0"/>
                        <a:t>県警察本部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/>
                        <a:t>https://www.npa.go.jp/bureau/cyber/ichiran.html</a:t>
                      </a:r>
                      <a:endParaRPr kumimoji="1" lang="ja-JP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8066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400" b="0" dirty="0"/>
                        <a:t>警察庁サイバー事案通報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/>
                        <a:t>https://proc.npa.go.jp/portaltop/SP0200/07/01.html</a:t>
                      </a:r>
                      <a:endParaRPr kumimoji="1" lang="ja-JP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/>
                        <a:t>24/365</a:t>
                      </a:r>
                      <a:endParaRPr kumimoji="1" lang="ja-JP" altLang="en-US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3356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400" b="0" dirty="0"/>
                        <a:t>弁護士事務所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400" b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8110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400" b="0" dirty="0"/>
                        <a:t>損害保険会社（サイバー保険）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400" b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400" b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9792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400" b="0" dirty="0"/>
                        <a:t>主要取引先</a:t>
                      </a:r>
                      <a:r>
                        <a:rPr kumimoji="1" lang="en-US" altLang="ja-JP" sz="1400" b="0" dirty="0"/>
                        <a:t>1</a:t>
                      </a:r>
                      <a:endParaRPr kumimoji="1" lang="ja-JP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7741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400" b="0" dirty="0"/>
                        <a:t>主要取引先</a:t>
                      </a:r>
                      <a:r>
                        <a:rPr kumimoji="1" lang="en-US" altLang="ja-JP" sz="1400" b="0" dirty="0"/>
                        <a:t>2</a:t>
                      </a:r>
                      <a:endParaRPr kumimoji="1" lang="ja-JP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3571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400" b="0" dirty="0"/>
                        <a:t>主要取引先</a:t>
                      </a:r>
                      <a:r>
                        <a:rPr kumimoji="1" lang="en-US" altLang="ja-JP" sz="1400" b="0" dirty="0"/>
                        <a:t>3</a:t>
                      </a:r>
                      <a:endParaRPr kumimoji="1" lang="ja-JP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1178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400" b="0" dirty="0"/>
                        <a:t>主要取引先</a:t>
                      </a:r>
                      <a:r>
                        <a:rPr kumimoji="1" lang="en-US" altLang="ja-JP" sz="1400" b="0" dirty="0"/>
                        <a:t>4</a:t>
                      </a:r>
                      <a:endParaRPr kumimoji="1" lang="ja-JP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6140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400" b="0" dirty="0"/>
                        <a:t>個人情報保護委員会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/>
                        <a:t>https://www.ppc.go.jp/personalinfo/legal/leakAction/</a:t>
                      </a:r>
                      <a:endParaRPr kumimoji="1" lang="ja-JP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/>
                        <a:t>初報</a:t>
                      </a:r>
                      <a:r>
                        <a:rPr kumimoji="1" lang="en-US" altLang="ja-JP" sz="1400" b="0" dirty="0"/>
                        <a:t>3~5</a:t>
                      </a:r>
                      <a:r>
                        <a:rPr kumimoji="1" lang="ja-JP" altLang="en-US" sz="1400" b="0" dirty="0"/>
                        <a:t>日以内、確報</a:t>
                      </a:r>
                      <a:r>
                        <a:rPr kumimoji="1" lang="en-US" altLang="ja-JP" sz="1400" b="0" dirty="0"/>
                        <a:t>60</a:t>
                      </a:r>
                      <a:r>
                        <a:rPr kumimoji="1" lang="ja-JP" altLang="en-US" sz="1400" b="0" dirty="0"/>
                        <a:t>日以内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7469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400" b="0" dirty="0"/>
                        <a:t>サイバーインシデント緊急対応企業一覧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/>
                        <a:t>https://www.jnsa.org/emergency_response/</a:t>
                      </a:r>
                      <a:endParaRPr kumimoji="1" lang="ja-JP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8260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9529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25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2" id="{589592A4-A797-44A7-A554-B6B46B54B69C}" vid="{9ADFED01-E68B-42D7-AAAE-9B46A0C11F8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メイリオ</Template>
  <TotalTime>22</TotalTime>
  <Words>483</Words>
  <Application>Microsoft Office PowerPoint</Application>
  <PresentationFormat>ワイド画面</PresentationFormat>
  <Paragraphs>62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メイリオ</vt:lpstr>
      <vt:lpstr>Arial</vt:lpstr>
      <vt:lpstr>Segoe UI</vt:lpstr>
      <vt:lpstr>Office テーマ</vt:lpstr>
      <vt:lpstr>教育用資料：インシデントかも？</vt:lpstr>
      <vt:lpstr>ランサムウェアの脅迫状</vt:lpstr>
      <vt:lpstr>ランサムウェア感染時の 拡張子 の特徴</vt:lpstr>
      <vt:lpstr>ウイルス感染の場合の警告メッセージ</vt:lpstr>
      <vt:lpstr>LAN ケーブルの抜線方法</vt:lpstr>
      <vt:lpstr>無線 LAN の停止方法</vt:lpstr>
      <vt:lpstr>やっては、いけない</vt:lpstr>
      <vt:lpstr>インシデント発生時の連絡先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直樹 板東</dc:creator>
  <cp:lastModifiedBy>Bando Naoki</cp:lastModifiedBy>
  <cp:revision>3</cp:revision>
  <dcterms:created xsi:type="dcterms:W3CDTF">2025-12-24T09:37:48Z</dcterms:created>
  <dcterms:modified xsi:type="dcterms:W3CDTF">2025-12-28T15:34:19Z</dcterms:modified>
</cp:coreProperties>
</file>